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p:scale>
          <a:sx n="66" d="100"/>
          <a:sy n="66" d="100"/>
        </p:scale>
        <p:origin x="2274" y="11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7" Type="http://schemas.openxmlformats.org/officeDocument/2006/relationships/slide" Target="../slides/slide11.xml"/><Relationship Id="rId6" Type="http://schemas.openxmlformats.org/officeDocument/2006/relationships/slide" Target="../slides/slide5.xml"/><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f23402e93348528ddcbdf0#tid=68fb21b67a4d3800093b27e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1078992"/>
          </a:xfrm>
          <a:prstGeom prst="rect">
            <a:avLst/>
          </a:prstGeom>
        </p:spPr>
      </p:pic>
      <p:sp>
        <p:nvSpPr>
          <p:cNvPr id="4" name="MasterShapeName"/>
          <p:cNvSpPr/>
          <p:nvPr/>
        </p:nvSpPr>
        <p:spPr>
          <a:xfrm>
            <a:off x="8385048" y="4242816"/>
            <a:ext cx="2660904" cy="1078992"/>
          </a:xfrm>
          <a:prstGeom prst="rect">
            <a:avLst/>
          </a:prstGeom>
          <a:noFill/>
        </p:spPr>
        <p:txBody>
          <a:bodyPr wrap="square" lIns="0" tIns="0" rIns="0" bIns="0" rtlCol="0" anchor="ctr"/>
          <a:lstStyle/>
          <a:p>
            <a:pPr algn="ctr">
              <a:lnSpc>
                <a:spcPct val="100000"/>
              </a:lnSpc>
            </a:pPr>
            <a:r>
              <a:rPr lang="en-US" sz="2000" b="1"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高中历史  选择性必修3     文化交流与传播</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4681728" y="115214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4681728" y="367733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4681728" y="4509733"/>
            <a:ext cx="768096" cy="768096"/>
          </a:xfrm>
          <a:prstGeom prst="rect">
            <a:avLst/>
          </a:prstGeom>
        </p:spPr>
      </p:pic>
      <p:pic>
        <p:nvPicPr>
          <p:cNvPr id="7" name="MasterShapeName" descr="preencoded.png"/>
          <p:cNvPicPr>
            <a:picLocks noChangeAspect="1"/>
          </p:cNvPicPr>
          <p:nvPr/>
        </p:nvPicPr>
        <p:blipFill>
          <a:blip r:embed="rId5"/>
          <a:stretch>
            <a:fillRect/>
          </a:stretch>
        </p:blipFill>
        <p:spPr>
          <a:xfrm>
            <a:off x="4681728" y="5322244"/>
            <a:ext cx="768096" cy="768096"/>
          </a:xfrm>
          <a:prstGeom prst="rect">
            <a:avLst/>
          </a:prstGeom>
        </p:spPr>
      </p:pic>
      <p:sp>
        <p:nvSpPr>
          <p:cNvPr id="8" name="MasterShapeName"/>
          <p:cNvSpPr/>
          <p:nvPr/>
        </p:nvSpPr>
        <p:spPr>
          <a:xfrm>
            <a:off x="4681728" y="1152144"/>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9" name="MasterShapeName"/>
          <p:cNvSpPr/>
          <p:nvPr/>
        </p:nvSpPr>
        <p:spPr>
          <a:xfrm>
            <a:off x="4681728" y="3677338"/>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10" name="MasterShapeName"/>
          <p:cNvSpPr/>
          <p:nvPr/>
        </p:nvSpPr>
        <p:spPr>
          <a:xfrm>
            <a:off x="4681728" y="4509733"/>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1" name="MasterShapeName"/>
          <p:cNvSpPr/>
          <p:nvPr/>
        </p:nvSpPr>
        <p:spPr>
          <a:xfrm>
            <a:off x="4681728" y="5322244"/>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04</a:t>
            </a:r>
            <a:endParaRPr lang="en-US" sz="2400" dirty="0"/>
          </a:p>
        </p:txBody>
      </p:sp>
      <p:sp>
        <p:nvSpPr>
          <p:cNvPr id="12" name="MasterShapeName"/>
          <p:cNvSpPr/>
          <p:nvPr/>
        </p:nvSpPr>
        <p:spPr>
          <a:xfrm>
            <a:off x="5943600" y="1307592"/>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知识绘</a:t>
            </a:r>
            <a:endParaRPr lang="en-US" sz="2400" dirty="0"/>
          </a:p>
        </p:txBody>
      </p:sp>
      <p:sp>
        <p:nvSpPr>
          <p:cNvPr id="13" name="MasterShapeName?linknodeid=6ba8fb8ad&amp;color=RGB(0,96,96)">
            <a:hlinkClick r:id="rId6" action="ppaction://hlinksldjump"/>
          </p:cNvPr>
          <p:cNvSpPr/>
          <p:nvPr/>
        </p:nvSpPr>
        <p:spPr>
          <a:xfrm>
            <a:off x="5943600" y="3832786"/>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重难斩</a:t>
            </a:r>
            <a:endParaRPr lang="en-US" sz="2400" dirty="0"/>
          </a:p>
        </p:txBody>
      </p:sp>
      <p:sp>
        <p:nvSpPr>
          <p:cNvPr id="14" name="MasterShapeName"/>
          <p:cNvSpPr/>
          <p:nvPr/>
        </p:nvSpPr>
        <p:spPr>
          <a:xfrm>
            <a:off x="5943600" y="4665181"/>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史料解</a:t>
            </a:r>
            <a:endParaRPr lang="en-US" sz="2400" dirty="0"/>
          </a:p>
        </p:txBody>
      </p:sp>
      <p:sp>
        <p:nvSpPr>
          <p:cNvPr id="15" name="MasterShapeName?linknodeid=ffae3f830&amp;color=RGB(0,96,96)">
            <a:hlinkClick r:id="rId7" action="ppaction://hlinksldjump"/>
          </p:cNvPr>
          <p:cNvSpPr/>
          <p:nvPr/>
        </p:nvSpPr>
        <p:spPr>
          <a:xfrm>
            <a:off x="5943600" y="5477692"/>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巩固练</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知识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557784" cy="685800"/>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知识绘</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重难斩">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649224" cy="685800"/>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重难斩</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巩固练">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66344" y="877824"/>
            <a:ext cx="649224" cy="649224"/>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巩固练</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9.xml"/><Relationship Id="rId1" Type="http://schemas.openxmlformats.org/officeDocument/2006/relationships/image" Target="../media/image12.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9.xml"/><Relationship Id="rId1" Type="http://schemas.openxmlformats.org/officeDocument/2006/relationships/image" Target="../media/image13.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1.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5.xml"/><Relationship Id="rId2" Type="http://schemas.openxmlformats.org/officeDocument/2006/relationships/slide" Target="slide8.xml"/><Relationship Id="rId1" Type="http://schemas.openxmlformats.org/officeDocument/2006/relationships/slide" Target="slide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489e9d133?vaa=1&amp;vcp=1&amp;vop=1&amp;pid=6c7332f48&amp;color=0,55,96&amp;vtp=1&amp;bt=1&amp;bbb=1&amp;hb=1"/>
          <p:cNvSpPr/>
          <p:nvPr/>
        </p:nvSpPr>
        <p:spPr>
          <a:xfrm>
            <a:off x="502920" y="186925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例2</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[吉林松原2025高二检测]</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12世纪，位于西班牙托莱多的阿拉伯学者在分数计算时</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，引入了古印度的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十进制系统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，从而取代了希腊复杂的分数叠加法。相关的数学成就通过</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13世纪意大利数学家斐波那契的著</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作</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《算盘书》传入基督教世界，并为近代数学发展奠定了基础。</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这表明(</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7_1#489e9d133.bracket?vaa=1&amp;vcp=1&amp;vop=1&amp;pid=6c7332f48&amp;color=0,55,96&amp;vpa=2&amp;vtp=1"/>
          <p:cNvSpPr/>
          <p:nvPr/>
        </p:nvSpPr>
        <p:spPr>
          <a:xfrm>
            <a:off x="7772875" y="2694119"/>
            <a:ext cx="3190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5_BD.5_2#489e9d133.choices?vaa=1&amp;vcp=1&amp;vop=1&amp;pid=6c7332f48&amp;color=0,55,96&amp;vtp=1&amp;bbb=1"/>
          <p:cNvSpPr/>
          <p:nvPr/>
        </p:nvSpPr>
        <p:spPr>
          <a:xfrm>
            <a:off x="502920" y="310648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东西方文化交流弥合宗教文化差异</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阿拉伯人文化桥梁作用显著</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阿拉伯成为欧洲科学革命文化源头</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西欧知识传播倚重民间路径</a:t>
            </a:r>
            <a:endParaRPr lang="en-US" altLang="zh-CN" sz="1800" dirty="0"/>
          </a:p>
        </p:txBody>
      </p:sp>
      <p:sp>
        <p:nvSpPr>
          <p:cNvPr id="5" name="QC_5_AS.6_1#489e9d133?vaa=1&amp;vcp=1&amp;vop=1&amp;pid=6c7332f48&amp;color=0,55,96&amp;vtp=1&amp;bbb=1&amp;hb=1"/>
          <p:cNvSpPr/>
          <p:nvPr/>
        </p:nvSpPr>
        <p:spPr>
          <a:xfrm>
            <a:off x="502920" y="3926273"/>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【解析】本题考查阿拉伯促进东西方文化交流的作用。根据材料并结合所学知识可知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，阿拉伯帝国曾是东</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西方科学交流的枢纽</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，既保存了希腊、罗马遗产，又吸收了印度、波斯等东方文明成果</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，这些文化成果通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过欧洲学者</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（如斐波那契）等传入欧洲，推动了欧洲数学的革新，B项正确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；材料未涉及宗教文化差异的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调和</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，仅强调知识传播，排除A项；阿拉伯更多是中介而非源头，</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科学革命的直接源头需追溯至古希腊、</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印度等</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，排除C项；斐波那契的《算盘书》的传播属于学术著作传播，而非民间路径，排除D项。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ffae3f830?vaa=1&amp;vcp=1&amp;vop=1&amp;pid=115398fb7&amp;color=0,55,96&amp;vtp=1&amp;bt=1&amp;bbb=1"/>
          <p:cNvSpPr/>
          <p:nvPr/>
        </p:nvSpPr>
        <p:spPr>
          <a:xfrm>
            <a:off x="502920" y="2476663"/>
            <a:ext cx="10570464" cy="36068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[吉林松原2025高二检测]</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以下内容摘编自《吉尔伽美什》史诗。据此可知，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该史诗(</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graphicFrame>
        <p:nvGraphicFramePr>
          <p:cNvPr id="12" name="QC_5_BD.9_2#ffae3f830?colgroup=45&amp;vaa=1&amp;vcp=1&amp;vop=1&amp;pid=115398fb7&amp;color=0,55,96&amp;vtp=1&amp;bbb=1&amp;hb=1"/>
          <p:cNvGraphicFramePr>
            <a:graphicFrameLocks noGrp="1"/>
          </p:cNvGraphicFramePr>
          <p:nvPr/>
        </p:nvGraphicFramePr>
        <p:xfrm>
          <a:off x="502920" y="2970693"/>
          <a:ext cx="10552176" cy="1459675"/>
        </p:xfrm>
        <a:graphic>
          <a:graphicData uri="http://schemas.openxmlformats.org/drawingml/2006/table">
            <a:tbl>
              <a:tblPr/>
              <a:tblGrid>
                <a:gridCol w="10552176"/>
              </a:tblGrid>
              <a:tr h="1459675">
                <a:tc>
                  <a:txBody>
                    <a:bodyPr/>
                    <a:lstStyle/>
                    <a:p>
                      <a:pPr marL="0" indent="0" algn="l" latinLnBrk="1" hangingPunct="0">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卖酒妇说：“吉尔伽美什啊</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你要寻找的生命无处可觅</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神创造人类之时</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已规定人生死有期</a:t>
                      </a:r>
                      <a:r>
                        <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而把永</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生牢牢握在他们自己手里</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吉尔伽美什啊</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你只管饱食终日</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昼夜享受生活乐趣</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每天都高高兴兴</a:t>
                      </a:r>
                      <a:r>
                        <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跳</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舞玩乐日夜不息</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穿着要光彩华丽</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把头清洗干净</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用水把身体沐浴</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好好看顾拉着你手的儿女</a:t>
                      </a:r>
                      <a:r>
                        <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让你</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怀里的妻子充满欢喜</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QC_5_BD.9_3#ffae3f830.choices?vaa=1&amp;vcp=1&amp;vop=1&amp;pid=115398fb7&amp;color=0,55,96&amp;vtp=1&amp;bbb=1"/>
          <p:cNvSpPr/>
          <p:nvPr/>
        </p:nvSpPr>
        <p:spPr>
          <a:xfrm>
            <a:off x="502920" y="4558193"/>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展现了时人对生活和生命的态度</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蕴含着一定的平等与公正价值</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反映出西亚政教合一的发展趋势</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印证了两河流域农业文明繁荣</a:t>
            </a:r>
            <a:endParaRPr lang="en-US" altLang="zh-CN" sz="1800"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1_1#ffae3f830?vaa=1&amp;vcp=1&amp;vop=1&amp;pid=115398fb7&amp;color=0,55,96&amp;vtp=1&amp;bt=1&amp;bbb=1&amp;hb=1"/>
          <p:cNvSpPr/>
          <p:nvPr/>
        </p:nvSpPr>
        <p:spPr>
          <a:xfrm>
            <a:off x="502920" y="2288322"/>
            <a:ext cx="10570464" cy="28687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【解析】本题考查古代西亚的文学作品。根据材料可知，卖酒妇认为生命有限，神掌永生</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，并劝吉尔伽美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什享受现世生活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，体现了当时人们对生命有限的认知，以及对现世生活价值的肯定</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，这反映了古代两河流</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域文明中人们对生命意义的思考</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（接受生死宿命）和对生活的态度（注重现世幸福），A项正确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；材料中</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未涉及</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“平等”（如社会地位、权利分配）或“公正”（如奖惩、规则）的相关表述</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，核心是对生命和生活的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态度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，而非“平等与公正价值”，排除B项；“政教合一”指宗教权力与政治权力结合</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，而材料仅强调神掌握</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永生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，属于宗教观念的体现，未涉及神权与政权的结合（如教会干预政治、君主神化等），排除C项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料未提及农业生产</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、农作物、水利设施等与农业文明相关的内容，无法直接推断农业文明繁荣，排除D项。</a:t>
            </a:r>
            <a:endParaRPr lang="en-US" altLang="zh-CN" dirty="0"/>
          </a:p>
        </p:txBody>
      </p:sp>
      <p:sp>
        <p:nvSpPr>
          <p:cNvPr id="3" name="QC_5_AN.12_1#ffae3f830?vaa=1&amp;vcp=1&amp;vop=1&amp;pid=115398fb7&amp;color=0,55,96&amp;vtp=1&amp;bbb=1"/>
          <p:cNvSpPr/>
          <p:nvPr/>
        </p:nvSpPr>
        <p:spPr>
          <a:xfrm>
            <a:off x="502920" y="51715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ef9e3cb0d?vaa=1&amp;vcp=1&amp;vop=1&amp;pid=115398fb7&amp;color=0,55,96&amp;vtp=1&amp;bt=1&amp;bbb=1&amp;hb=1"/>
          <p:cNvSpPr/>
          <p:nvPr/>
        </p:nvSpPr>
        <p:spPr>
          <a:xfrm>
            <a:off x="502920" y="1742762"/>
            <a:ext cx="10570464" cy="11544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[湖北黄冈2025高二期中]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《汉谟拉比法典》规定，自由民要讲婚姻道德，</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男方交完聘金聘礼订婚后，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若因</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“见其他妇女”而拒娶之，女方则占有其全部聘金聘礼；若女方因第三者而拒婚，应退还聘金聘礼</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第三者不得娶其为妻等</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这一规定有利于(</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15_1#ef9e3cb0d.bracket?vaa=1&amp;vcp=1&amp;vop=1&amp;pid=115398fb7&amp;color=0,55,96&amp;vpa=4&amp;vtp=1"/>
          <p:cNvSpPr/>
          <p:nvPr/>
        </p:nvSpPr>
        <p:spPr>
          <a:xfrm>
            <a:off x="4801076" y="2542989"/>
            <a:ext cx="3190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5_BD.13_2#ef9e3cb0d.choices?vaa=1&amp;vcp=1&amp;vop=1&amp;pid=115398fb7&amp;color=0,55,96&amp;vtp=1&amp;bbb=1"/>
          <p:cNvSpPr/>
          <p:nvPr/>
        </p:nvSpPr>
        <p:spPr>
          <a:xfrm>
            <a:off x="502920" y="2938467"/>
            <a:ext cx="10570464" cy="748030"/>
          </a:xfrm>
          <a:prstGeom prst="rect">
            <a:avLst/>
          </a:prstGeom>
          <a:noFill/>
        </p:spPr>
        <p:txBody>
          <a:bodyPr wrap="none" lIns="0" tIns="0" rIns="0" bIns="0" rtlCol="0" anchor="t"/>
          <a:lstStyle/>
          <a:p>
            <a:pPr latinLnBrk="1">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维护自由民婚姻自由</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塑造良好的社会风尚</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000"/>
              </a:lnSpc>
              <a:tabLst>
                <a:tab pos="5393055"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实现男女权利的平等</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保护自由民私有财产</a:t>
            </a:r>
            <a:endParaRPr lang="en-US" altLang="zh-CN" sz="1800" dirty="0"/>
          </a:p>
        </p:txBody>
      </p:sp>
      <p:sp>
        <p:nvSpPr>
          <p:cNvPr id="5" name="QC_5_AS.14_1#ef9e3cb0d?vaa=1&amp;vcp=1&amp;vop=1&amp;pid=115398fb7&amp;color=0,55,96&amp;vtp=1&amp;bbb=1&amp;hb=1"/>
          <p:cNvSpPr/>
          <p:nvPr/>
        </p:nvSpPr>
        <p:spPr>
          <a:xfrm>
            <a:off x="502920" y="3734629"/>
            <a:ext cx="10570464" cy="238614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【解析】本题考查《汉谟拉比法典》。根据材料并结合所学知识可知，《汉谟拉比法典</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》对自由民婚姻的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规定</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，有利于规范婚姻行为，塑造良好的社会风尚，B项正确；法典的规定更侧重于约束拒婚行为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，本质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上是通过法律强制维护婚姻契约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，而非赋予双方自由选择婚姻的权利，排除A项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；法典虽对男女拒婚行为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均有约束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，但无法体现“男女权利的平等”，排除C项；规定中涉及聘金聘礼的处置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，确实涉及私有财产保</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护</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，但这是约束拒婚行为的手段而非最终目的，法典的核心意图是通过财产处置规范婚姻道德</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，而非单纯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保护财产</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8a1876890?vaa=1&amp;vcp=1&amp;vop=1&amp;pid=115398fb7&amp;color=0,55,96&amp;vtp=1&amp;bt=1&amp;bbb=1&amp;hb=1"/>
          <p:cNvSpPr/>
          <p:nvPr/>
        </p:nvSpPr>
        <p:spPr>
          <a:xfrm>
            <a:off x="502920" y="1744603"/>
            <a:ext cx="10570464" cy="11544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[山东名校联盟2025高二监测]</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古埃及的雕塑主要塑造神和王的形象，神像陈列于神庙，供人拜祭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；王</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像不仅置于祭庙供人们拜祭</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，还作为木乃伊的替身出现于陵墓内</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。几乎所有的神像与王像都呈现出一种表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现形式</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这说明古埃及(</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19_1#8a1876890.bracket?vaa=1&amp;vcp=1&amp;vop=1&amp;pid=115398fb7&amp;color=0,55,96&amp;vpa=5&amp;vtp=1"/>
          <p:cNvSpPr/>
          <p:nvPr/>
        </p:nvSpPr>
        <p:spPr>
          <a:xfrm>
            <a:off x="2959576" y="2546862"/>
            <a:ext cx="3317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5_BD.17_2#8a1876890.choices?vaa=1&amp;vcp=1&amp;vop=1&amp;pid=115398fb7&amp;color=0,55,96&amp;vtp=1&amp;bbb=1"/>
          <p:cNvSpPr/>
          <p:nvPr/>
        </p:nvSpPr>
        <p:spPr>
          <a:xfrm>
            <a:off x="502920" y="2939610"/>
            <a:ext cx="10570464" cy="748030"/>
          </a:xfrm>
          <a:prstGeom prst="rect">
            <a:avLst/>
          </a:prstGeom>
          <a:noFill/>
        </p:spPr>
        <p:txBody>
          <a:bodyPr wrap="none" lIns="0" tIns="0" rIns="0" bIns="0" rtlCol="0" anchor="t"/>
          <a:lstStyle/>
          <a:p>
            <a:pPr latinLnBrk="1">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宗教信仰影响了艺术形式</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雕塑技艺落后难以进行多样化创作</a:t>
            </a:r>
            <a:endParaRPr lang="en-US" altLang="zh-CN" sz="1800" dirty="0"/>
          </a:p>
          <a:p>
            <a:pPr latinLnBrk="1">
              <a:lnSpc>
                <a:spcPts val="30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战争频繁导致艺术风格单一</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商品经济的发达催生出艺术新形态</a:t>
            </a:r>
            <a:endParaRPr lang="en-US" altLang="zh-CN" sz="1800" dirty="0"/>
          </a:p>
        </p:txBody>
      </p:sp>
      <p:sp>
        <p:nvSpPr>
          <p:cNvPr id="5" name="QC_5_AS.18_1#8a1876890?vaa=1&amp;vcp=1&amp;vop=1&amp;pid=115398fb7&amp;color=0,55,96&amp;vtp=1&amp;bbb=1&amp;hb=1"/>
          <p:cNvSpPr/>
          <p:nvPr/>
        </p:nvSpPr>
        <p:spPr>
          <a:xfrm>
            <a:off x="502920" y="3739710"/>
            <a:ext cx="10570464" cy="236709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【解析】本题考查古代埃及宗教信仰对艺术的影响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。古埃及雕塑主要塑造神和王的形象且几乎所有的神像</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与王像都呈现一种表现形式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，这是因为其宗教信仰认为通过这样特定的形象塑造，</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能够更好地祭拜神与王，</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体现出宗教信仰对艺术形式的影响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，A项正确；古埃及雕塑技术精湛，如狮身人面像</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、图坦卡蒙金面具等</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均展现高超技艺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，雕塑模式化源于宗教而非技术落后，排除B项；材料未体现战争相关内容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，且不能表明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战争影响雕塑艺术使其风格单一</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，排除C项；古埃及以自然经济为主导，商品经济不发达</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，雕塑模式化恰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是传统延续而非新形态产物</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1_1#1e04da7eb?vaa=1&amp;vcp=1&amp;vop=1&amp;pid=115398fb7&amp;color=0,55,96&amp;vtp=1&amp;bt=1&amp;bbb=1&amp;hb=1"/>
          <p:cNvSpPr/>
          <p:nvPr/>
        </p:nvSpPr>
        <p:spPr>
          <a:xfrm>
            <a:off x="502920" y="187560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[广东清远2025高二期中]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阿拉伯帝国在巴格达建立“智慧宫”，重金招募波斯、印度、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希腊等地的学者，</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系统翻译了托勒密的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《天文学大成》、欧几里得的《几何原本》等学术典籍，并在此基础上编撰了</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《天文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历表</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》《医学集成》等著作。</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这反映出阿拉伯文化繁荣的主要原因是(</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23_1#1e04da7eb.bracket?vaa=1&amp;vcp=1&amp;vop=1&amp;pid=115398fb7&amp;color=0,55,96&amp;vpa=6&amp;vtp=1"/>
          <p:cNvSpPr/>
          <p:nvPr/>
        </p:nvSpPr>
        <p:spPr>
          <a:xfrm>
            <a:off x="7544275" y="2700469"/>
            <a:ext cx="3190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5_BD.21_2#1e04da7eb.choices?vaa=1&amp;vcp=1&amp;vop=1&amp;pid=115398fb7&amp;color=0,55,96&amp;vtp=1&amp;bbb=1"/>
          <p:cNvSpPr/>
          <p:nvPr/>
        </p:nvSpPr>
        <p:spPr>
          <a:xfrm>
            <a:off x="502920" y="311283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统一安定的社会环境</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兼收并蓄的开放态度</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100"/>
              </a:lnSpc>
              <a:tabLst>
                <a:tab pos="5393055"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哈里发垄断文化资源</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丝绸之路的贸易刺激</a:t>
            </a:r>
            <a:endParaRPr lang="en-US" altLang="zh-CN" sz="1800" dirty="0"/>
          </a:p>
        </p:txBody>
      </p:sp>
      <p:sp>
        <p:nvSpPr>
          <p:cNvPr id="5" name="QC_5_AS.22_1#1e04da7eb?vaa=1&amp;vcp=1&amp;vop=1&amp;pid=115398fb7&amp;color=0,55,96&amp;vtp=1&amp;bbb=1&amp;hb=1"/>
          <p:cNvSpPr/>
          <p:nvPr/>
        </p:nvSpPr>
        <p:spPr>
          <a:xfrm>
            <a:off x="502920" y="3932623"/>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【解析】本题考查阿拉伯文化繁荣的原因。根据材料内容并结合所学知识可知，阿拉伯主动吸纳波斯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、希腊等多元文化成果，体现兼收并蓄的开放态度，这是阿拉伯文化繁荣的主因，B项正确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；统一安定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是文化发展的客观条件</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，但材料强调主动吸收外来文化，非单纯依赖环境稳定，排除A项；材料中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“重金招</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”“系统翻译”体现文化共享而非垄断，排除C项；丝绸之路促进交流</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，但材料直接体现的是学术整合而非</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贸易驱动</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25_1#8572aad3f?htil=1&amp;vaa=1&amp;vcp=1&amp;vop=1&amp;pid=6c0e5ca1f&amp;color=0,55,96&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275490" y="2755174"/>
            <a:ext cx="2743200" cy="16550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25_2#8572aad3f?htil=1&amp;vaa=1&amp;vcp=1&amp;vop=1&amp;pid=6c0e5ca1f&amp;color=0,55,96&amp;vtp=1&amp;bt=1&amp;bbb=1&amp;hb=1"/>
          <p:cNvSpPr/>
          <p:nvPr/>
        </p:nvSpPr>
        <p:spPr>
          <a:xfrm>
            <a:off x="502920" y="2691166"/>
            <a:ext cx="7699248" cy="16084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[山东聊城2025高二期中]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狮子被认为是“百兽之王</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”，亚述王巴尼拔热衷于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猎狮</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，并将其作为亚述王室的一项重要仪式。下图为创作于约公元前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7世纪的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亚述宫殿浮雕</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《亚述巴尼拔猎狮图》（局部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），描绘了巴尼拔在猎狮仪式中</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射杀狮子的场景</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。该作品折射出，</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亚述帝国(</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C_5_BD.25_3#8572aad3f.choices?htil=1&amp;vaa=1&amp;vcp=1&amp;vop=1&amp;pid=6c0e5ca1f&amp;color=0,55,96&amp;vtp=1&amp;bbb=1"/>
          <p:cNvSpPr/>
          <p:nvPr/>
        </p:nvSpPr>
        <p:spPr>
          <a:xfrm>
            <a:off x="502920" y="4347500"/>
            <a:ext cx="7699248" cy="770255"/>
          </a:xfrm>
          <a:prstGeom prst="rect">
            <a:avLst/>
          </a:prstGeom>
          <a:noFill/>
        </p:spPr>
        <p:txBody>
          <a:bodyPr wrap="none" lIns="0" tIns="0" rIns="0" bIns="0" rtlCol="0" anchor="t"/>
          <a:lstStyle/>
          <a:p>
            <a:pPr latinLnBrk="1">
              <a:lnSpc>
                <a:spcPts val="3300"/>
              </a:lnSpc>
              <a:tabLst>
                <a:tab pos="3957320"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军事扩张中的骑兵优势</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尚武精神里的王权威仪</a:t>
            </a:r>
            <a:endParaRPr lang="en-US" altLang="zh-CN" sz="1800" dirty="0"/>
          </a:p>
          <a:p>
            <a:pPr latinLnBrk="1">
              <a:lnSpc>
                <a:spcPts val="3100"/>
              </a:lnSpc>
              <a:tabLst>
                <a:tab pos="3957320"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艺术创作中的写实特色</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集权统治下的辽阔疆域</a:t>
            </a:r>
            <a:endParaRPr lang="en-US" altLang="zh-CN" sz="1800" dirty="0"/>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7_1#8572aad3f?vaa=1&amp;vcp=1&amp;vop=1&amp;pid=6c0e5ca1f&amp;color=0,55,96&amp;vtp=1&amp;bt=1&amp;bbb=1&amp;hb=1"/>
          <p:cNvSpPr/>
          <p:nvPr/>
        </p:nvSpPr>
        <p:spPr>
          <a:xfrm>
            <a:off x="502920" y="2288322"/>
            <a:ext cx="10570464" cy="28687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【解析】本题考查古代西亚的建筑和艺术成就。根据材料“约公元前7世纪的亚述</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射杀狮子的场景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，亚述宫殿浮雕中巴尼拔通过猎杀象征“百兽之王”的狮子，展现国王的勇武与神圣权威</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，反映了亚述帝</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国通过武力与仪式强化君主权威的政治文化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，B项正确；材料中浮雕主要涉及国王狩猎场景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，没有涉及骑</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兵战术或军事装备等展现军事优势的相关史实</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，且仅从国王猎狮的个人能力的展示行为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，无法得出骑兵实</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力优势的结论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，排除A项；材料中亚述浮雕内容的确有着写实特征，</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但材料要求分析作品折射的帝国特征，</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而非艺术风格本身</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，排除C项；材料中浮雕场景聚焦国王个人勇武，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且猎狮仪式与疆域大小无直接关联，</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a:t>
            </a:r>
            <a:endParaRPr lang="en-US" altLang="zh-CN" dirty="0"/>
          </a:p>
        </p:txBody>
      </p:sp>
      <p:sp>
        <p:nvSpPr>
          <p:cNvPr id="3" name="QC_5_AN.28_1#8572aad3f?vaa=1&amp;vcp=1&amp;vop=1&amp;pid=6c0e5ca1f&amp;color=0,55,96&amp;vtp=1&amp;bbb=1"/>
          <p:cNvSpPr/>
          <p:nvPr/>
        </p:nvSpPr>
        <p:spPr>
          <a:xfrm>
            <a:off x="502920" y="51715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777b69477?vaa=1&amp;vcp=1&amp;vop=1&amp;pid=6c0e5ca1f&amp;color=0,55,96&amp;vtp=1&amp;bt=1&amp;bbb=1&amp;hb=1"/>
          <p:cNvSpPr/>
          <p:nvPr/>
        </p:nvSpPr>
        <p:spPr>
          <a:xfrm>
            <a:off x="502920" y="2074993"/>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[山西部分学校2025高二期中]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阿拉伯炼金术兴起于8—9世纪，拉丁语中“炼金术”一词源于阿拉伯语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，最</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初指的是炼金术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，后来演变为现代意义上的“化学”。此外，许多化学物质的名称，如“碱”“酒精”等</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，也都</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来源于阿拉伯炼金术的术语</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材料说明阿拉伯帝国(</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31_1#777b69477.bracket?vaa=1&amp;vcp=1&amp;vop=1&amp;pid=6c0e5ca1f&amp;color=0,55,96&amp;vpa=8&amp;vtp=1"/>
          <p:cNvSpPr/>
          <p:nvPr/>
        </p:nvSpPr>
        <p:spPr>
          <a:xfrm>
            <a:off x="5702776" y="2899859"/>
            <a:ext cx="3317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5_BD.29_2#777b69477.choices?vaa=1&amp;vcp=1&amp;vop=1&amp;pid=6c0e5ca1f&amp;color=0,55,96&amp;vtp=1&amp;bbb=1"/>
          <p:cNvSpPr/>
          <p:nvPr/>
        </p:nvSpPr>
        <p:spPr>
          <a:xfrm>
            <a:off x="502920" y="3312227"/>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促进了东西方文化交流</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为文艺复兴提供条件</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是近代科技革命发源地</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推动了人类文明发展</a:t>
            </a:r>
            <a:endParaRPr lang="en-US" altLang="zh-CN" sz="1800" dirty="0"/>
          </a:p>
        </p:txBody>
      </p:sp>
      <p:sp>
        <p:nvSpPr>
          <p:cNvPr id="5" name="QC_5_AS.30_1#777b69477?vaa=1&amp;vcp=1&amp;vop=1&amp;pid=6c0e5ca1f&amp;color=0,55,96&amp;vtp=1&amp;bbb=1&amp;hb=1"/>
          <p:cNvSpPr/>
          <p:nvPr/>
        </p:nvSpPr>
        <p:spPr>
          <a:xfrm>
            <a:off x="502920" y="4132013"/>
            <a:ext cx="10570464" cy="16114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【解析】本题考查阿拉伯帝国的影响。根据材料可知，阿拉伯炼金术对于西方化学有较大的影响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，从而推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动了人类文明进程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，D项正确；材料反映了阿拉伯炼金术对西方化学的影响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，并没有体现西方对东方的影</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，不能得出“促进了东西方文化交流”的结论，排除A项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；文艺复兴的条件是商品经济的发展和资本主义</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萌芽的出现等</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，与化学关系不大，排除B项；近代科学革命的发源地是欧洲，而非阿拉伯帝国，排除C项。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3_1#2ae151ca1?vaa=1&amp;vcp=1&amp;vop=1&amp;pid=6c0e5ca1f&amp;color=0,55,96&amp;vtp=1&amp;bt=1&amp;bbb=1"/>
          <p:cNvSpPr/>
          <p:nvPr/>
        </p:nvSpPr>
        <p:spPr>
          <a:xfrm>
            <a:off x="502920" y="2622713"/>
            <a:ext cx="10570464" cy="36068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[浙江部分学校2025高二期中]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对下表最合理的认识是(</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graphicFrame>
        <p:nvGraphicFramePr>
          <p:cNvPr id="20" name="QC_5_BD.33_2#2ae151ca1?colgroup=8,36&amp;vaa=1&amp;vcp=1&amp;vop=1&amp;pid=6c0e5ca1f&amp;color=0,55,96&amp;vtp=1&amp;bbb=1"/>
          <p:cNvGraphicFramePr>
            <a:graphicFrameLocks noGrp="1"/>
          </p:cNvGraphicFramePr>
          <p:nvPr/>
        </p:nvGraphicFramePr>
        <p:xfrm>
          <a:off x="502920" y="3116743"/>
          <a:ext cx="10543032" cy="1165416"/>
        </p:xfrm>
        <a:graphic>
          <a:graphicData uri="http://schemas.openxmlformats.org/drawingml/2006/table">
            <a:tbl>
              <a:tblPr/>
              <a:tblGrid>
                <a:gridCol w="2093976"/>
                <a:gridCol w="8449056"/>
              </a:tblGrid>
              <a:tr h="385382">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现状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古文字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已可释读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西亚楔形文字</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古埃及象形文字</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迈锡尼的线形文字B</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中国的甲骨文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未可释读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印度河流域文明的印章文字</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克里特文明的线形文字A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QC_5_BD.33_3#2ae151ca1.choices?vaa=1&amp;vcp=1&amp;vop=1&amp;pid=6c0e5ca1f&amp;color=0,55,96&amp;vtp=1&amp;bbb=1"/>
          <p:cNvSpPr/>
          <p:nvPr/>
        </p:nvSpPr>
        <p:spPr>
          <a:xfrm>
            <a:off x="502920" y="4412143"/>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文字是国家形成的重要标志</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文字释读决定文明的存续发展</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大河流域文明发展程度更高</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早期文明具有多源多样的特征</a:t>
            </a:r>
            <a:endParaRPr lang="en-US" altLang="zh-CN" sz="1800"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1#e7192c066.fixed?vcp=1&amp;color=0,55,96&amp;tib=255,255,255&amp;vtp=1" descr="preencoded.png"/>
          <p:cNvPicPr>
            <a:picLocks noChangeAspect="1"/>
          </p:cNvPicPr>
          <p:nvPr/>
        </p:nvPicPr>
        <p:blipFill>
          <a:blip r:embed="rId1"/>
          <a:stretch>
            <a:fillRect/>
          </a:stretch>
        </p:blipFill>
        <p:spPr>
          <a:xfrm>
            <a:off x="4507992" y="2020824"/>
            <a:ext cx="3127248" cy="1344168"/>
          </a:xfrm>
          <a:prstGeom prst="rect">
            <a:avLst/>
          </a:prstGeom>
        </p:spPr>
      </p:pic>
      <p:sp>
        <p:nvSpPr>
          <p:cNvPr id="3" name="C_1_BD#e7192c066.fixed?vcp=1&amp;color=61,88,159&amp;vtp=1&amp;bbb=1"/>
          <p:cNvSpPr/>
          <p:nvPr/>
        </p:nvSpPr>
        <p:spPr>
          <a:xfrm>
            <a:off x="4507992" y="2093976"/>
            <a:ext cx="3163824" cy="969264"/>
          </a:xfrm>
          <a:prstGeom prst="rect">
            <a:avLst/>
          </a:prstGeom>
          <a:noFill/>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第二单元</a:t>
            </a:r>
            <a:endParaRPr lang="en-US" altLang="zh-CN" sz="5400" dirty="0"/>
          </a:p>
        </p:txBody>
      </p:sp>
      <p:sp>
        <p:nvSpPr>
          <p:cNvPr id="4" name="C_1_BD#e7192c066.fixed?vcp=1&amp;color=61,88,159&amp;vtp=1&amp;bbb=1"/>
          <p:cNvSpPr/>
          <p:nvPr/>
        </p:nvSpPr>
        <p:spPr>
          <a:xfrm>
            <a:off x="1216152" y="3529584"/>
            <a:ext cx="9756648" cy="2121408"/>
          </a:xfrm>
          <a:prstGeom prst="rect">
            <a:avLst/>
          </a:prstGeom>
          <a:noFill/>
        </p:spPr>
        <p:txBody>
          <a:bodyPr wrap="none" lIns="0" tIns="0" rIns="0" bIns="0" rtlCol="0" anchor="t"/>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丰富多样的世界文化</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5_1#2ae151ca1?vaa=1&amp;vcp=1&amp;vop=1&amp;pid=6c0e5ca1f&amp;color=0,55,96&amp;vtp=1&amp;bt=1&amp;bbb=1&amp;hb=1"/>
          <p:cNvSpPr/>
          <p:nvPr/>
        </p:nvSpPr>
        <p:spPr>
          <a:xfrm>
            <a:off x="502920" y="2288322"/>
            <a:ext cx="10570464" cy="28687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【解析】本题考查古代的文字。根据材料“印度河流域文明的印章文字；克里特文明的线形文字A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”“西亚楔</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形文字</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；古埃及象形文字；迈锡尼的线形文字B；中国的甲骨文”并结合所学知识可知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，表格中的文字所属</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文明覆盖多个地区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，而这些地区的文明起源独立、地理位置分散，</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体现了早期文明多源性与多样性特征，</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项正确；结合所学知识可知，文字与国家形成相关，但表格未提及“国家”概念，排除A项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；结合所学知</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识可知</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，文明的存续取决于政治、经济、军事等多重因素，文字释读仅为现代人认知古文字的手段</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项；结合所学知识可知，表格中既有大河流域文明（西亚、埃及、中国、印度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），也有海洋文明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古希腊），但未提供“发展程度”的比较数据，无法得出“大河流域文明发展程度更高”的结论，排除C项。</a:t>
            </a:r>
            <a:endParaRPr lang="en-US" altLang="zh-CN" dirty="0"/>
          </a:p>
        </p:txBody>
      </p:sp>
      <p:sp>
        <p:nvSpPr>
          <p:cNvPr id="3" name="QC_5_AN.36_1#2ae151ca1?vaa=1&amp;vcp=1&amp;vop=1&amp;pid=6c0e5ca1f&amp;color=0,55,96&amp;vtp=1&amp;bbb=1"/>
          <p:cNvSpPr/>
          <p:nvPr/>
        </p:nvSpPr>
        <p:spPr>
          <a:xfrm>
            <a:off x="502920" y="51715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7_1#6eff360e3?vaa=1&amp;vcp=1&amp;vop=1&amp;pid=6c0e5ca1f&amp;color=0,55,96&amp;vtp=1&amp;bt=1&amp;bbb=1&amp;hb=1"/>
          <p:cNvSpPr/>
          <p:nvPr/>
        </p:nvSpPr>
        <p:spPr>
          <a:xfrm>
            <a:off x="502920" y="186925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[四川成都2025高二月考]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考古发现在古埃及第五王朝的官员墓室浮雕中，频繁出现意为“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法老赐予永生”</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的象形文字</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。苏美尔文明早期的《吉尔伽美什》则强调“凡人终有一死，唯有建不朽功业可留名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”。这说明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39_1#6eff360e3.bracket?vaa=1&amp;vcp=1&amp;vop=1&amp;pid=6c0e5ca1f&amp;color=0,55,96&amp;vpa=10&amp;vtp=1"/>
          <p:cNvSpPr/>
          <p:nvPr/>
        </p:nvSpPr>
        <p:spPr>
          <a:xfrm>
            <a:off x="673576" y="2694119"/>
            <a:ext cx="3317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5_BD.37_2#6eff360e3.choices?vaa=1&amp;vcp=1&amp;vop=1&amp;pid=6c0e5ca1f&amp;color=0,55,96&amp;vtp=1&amp;bbb=1"/>
          <p:cNvSpPr/>
          <p:nvPr/>
        </p:nvSpPr>
        <p:spPr>
          <a:xfrm>
            <a:off x="502920" y="310648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王权合法性塑造方式存在差异</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宗教观念受地理环境影响较大</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埃及更注重现世物质生活保障</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苏美尔已形成理性主义生死观</a:t>
            </a:r>
            <a:endParaRPr lang="en-US" altLang="zh-CN" sz="1800" dirty="0"/>
          </a:p>
        </p:txBody>
      </p:sp>
      <p:sp>
        <p:nvSpPr>
          <p:cNvPr id="5" name="QC_5_AS.38_1#6eff360e3?vaa=1&amp;vcp=1&amp;vop=1&amp;pid=6c0e5ca1f&amp;color=0,55,96&amp;vtp=1&amp;bbb=1&amp;hb=1"/>
          <p:cNvSpPr/>
          <p:nvPr/>
        </p:nvSpPr>
        <p:spPr>
          <a:xfrm>
            <a:off x="502920" y="3926273"/>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【解析】本题考查古代埃及文明和古代西亚文明。根据“法老赐予永生”可知,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埃及通过神化王权强化统治,</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“凡人终有一死</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可留名”可知，苏美尔通过英雄叙事构建权威,说明两地早期文明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“王权合法性塑造方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式存在差异</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”，A项正确；材料所述苏美尔文明内容未涉及宗教问题,排除B项;古埃及注重追求“永生</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”,而非</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注重现世物质生活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,排除C项;史诗反映了两河流域居民对生活和生命的态度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,但是仅凭一句话不足以说明理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性主义生死观的形成</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1_1#2ffe3ed50?vaa=1&amp;vcp=1&amp;vop=1&amp;pid=6c0e5ca1f&amp;color=0,55,96&amp;vtp=1&amp;bt=1&amp;bbb=1&amp;hb=1"/>
          <p:cNvSpPr/>
          <p:nvPr/>
        </p:nvSpPr>
        <p:spPr>
          <a:xfrm>
            <a:off x="502920" y="2071311"/>
            <a:ext cx="10570464" cy="3706940"/>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[安徽太和中学2025高二检测]</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阅读材料，完成下列要求。</a:t>
            </a:r>
            <a:endParaRPr lang="en-US" altLang="zh-CN" sz="1800" dirty="0"/>
          </a:p>
          <a:p>
            <a:pPr latinLnBrk="1">
              <a:lnSpc>
                <a:spcPts val="3300"/>
              </a:lnSpc>
            </a:pPr>
            <a:r>
              <a:rPr lang="en-US" altLang="zh-CN"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料一</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公元前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3500</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年左右</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埃及文明兴起</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在古埃及文明中</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宗教不仅干预国家政治和经济生活</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而且</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影响了文化的发展</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甚至渗透到每个人的现实生活中</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到了新王国时代</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在文学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艺术创作和宗教活动中</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形成了某些固有的传统模式</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如古埃及的象形文字既不像两河流域的楔形文字那样可以为几个不同民族的</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语言所利用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也与古代中国象形文字的演变不同</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它仅仅为古代埃及民族所利用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当希克索斯人入侵埃及</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他们带来的复合弓</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青铜短剑</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盔甲</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以及马拉战车等新式武器和装备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被埃及人利用在对外战争中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在埃及的基督教的艺术中</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希腊的奥林匹斯诸神如阿波罗等受到特别的爱戴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罗马在征服了埃及之后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在</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法老专制主义基础上</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以罗马帝国的专制主义制度统治埃及</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形成了更为强化的专制主义政权</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摘编自刘文鹏、令狐若明《论古埃及文明的特性》</a:t>
            </a:r>
            <a:endParaRPr lang="en-US" altLang="zh-CN" dirty="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1_2#2ffe3ed50?vaa=1&amp;vcp=1&amp;vop=1&amp;pid=6c0e5ca1f&amp;color=0,55,96&amp;vtp=1&amp;bt=1&amp;bbb=1&amp;hb=1"/>
          <p:cNvSpPr/>
          <p:nvPr/>
        </p:nvSpPr>
        <p:spPr>
          <a:xfrm>
            <a:off x="502920" y="1871921"/>
            <a:ext cx="10570464" cy="4126040"/>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材料二</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阿拉伯文化具有明显的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重商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倾向</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商人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在阿拉伯语中有</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聪明人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之意</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阿拉伯半岛在地理位置</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上沟通东西</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成为天然的陆上商业要道</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蒙昧时期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贝都因人的主要生活方式虽然是游牧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但他们也通过</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商业活动来获取生活资源</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古代阿拉伯人或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自己经营商业</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受雇于商旅</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为别人做驮夫</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镖客或向</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导</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不断促进商业活动在阿拉伯半岛的繁荣</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某部文献中提到经商是受神明喜爱的职业</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并把为经商而</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周游各地的人们与为神明作战的人相并提</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阿拔斯王朝首都巴格达</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其百货齐全的商场里</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既有各种本地</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的产品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也有各国商人运来的中国的丝绸和珠宝</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印度的钻石和香料</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非洲的黄金和象牙</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欧洲的琥珀和</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玛瑙</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阿拉伯文化主要是由阿拉伯本土文化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伊斯兰文化以及希腊</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波斯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罗马和印度等外来文化构成</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并在宗教</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哲学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自然科学及人文科学等领域都曾取得举世瞩目的辉煌成就</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阿拉伯人把古代印度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中国</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文化成就介绍到西方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又把阿拉伯的天文学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医学知识和伊斯兰教传播到中国等东方国家</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摘编自肖凌《阿拉伯文化传统中的“重商”倾向》等</a:t>
            </a:r>
            <a:endParaRPr lang="en-US" altLang="zh-CN" dirty="0"/>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1_3#2ffe3ed50?vaa=1&amp;vcp=1&amp;vop=1&amp;pid=6c0e5ca1f&amp;color=0,55,96&amp;vtp=1&amp;bt=1&amp;bbb=1&amp;hb=1"/>
          <p:cNvSpPr/>
          <p:nvPr/>
        </p:nvSpPr>
        <p:spPr>
          <a:xfrm>
            <a:off x="502920" y="3312006"/>
            <a:ext cx="10570464" cy="11925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（1）根据材料一并结合所学知识，归纳古埃及文明的主要特征。</a:t>
            </a:r>
            <a:endParaRPr lang="en-US" altLang="zh-CN" sz="1800" dirty="0"/>
          </a:p>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2）根据材料二并结合所学知识，指出阿拉伯文化传统中“重商”倾向的成因</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，并说明阿拉伯帝国对世界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文明的贡献</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42_1#2ffe3ed50?vaa=1&amp;vcp=1&amp;vop=1&amp;pid=6c0e5ca1f&amp;color=0,55,96&amp;vtp=1&amp;bt=1&amp;bbb=1&amp;hb=1"/>
          <p:cNvSpPr/>
          <p:nvPr/>
        </p:nvSpPr>
        <p:spPr>
          <a:xfrm>
            <a:off x="502920" y="2495491"/>
            <a:ext cx="10570464" cy="28687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【解析】本题考查古埃及文明和阿拉伯文化。（1）主要特征</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根据材料一“公元前3500年左右</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，埃及文明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兴起</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”可知，历史悠久</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根据材料一“在古埃及文明中，宗教不仅干预国家政治和经济生活</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而且影响了文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化的发展</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甚至渗透到每个人的现实生活中”可知</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宗教意识浓厚且影响广泛</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根据材料一“在文学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、艺术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创作和宗教活动中形成了某些固有的传统模式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具有固有的文化传统</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根据材料一“当希克索斯人入</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侵埃及后</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他们带来的复合弓</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、青铜短剑、盔甲</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以及马拉战车等新式武器和装备</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被埃及人利用在对外</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战争中”可知</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文明具有兼收并蓄的特点</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根据材料一“在法老专制主义基础上</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以罗马帝国的专制主义制</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度统治埃及</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形成了更为</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强化的专制主义政权</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zh-CN" altLang="en-US"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交融了东西方专制主义制度。</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42_2#2ffe3ed50?vaa=1&amp;vcp=1&amp;vop=1&amp;pid=6c0e5ca1f&amp;color=0,55,96&amp;mp=1&amp;vtp=1&amp;bt=1&amp;bbb=1&amp;hb=1"/>
          <p:cNvSpPr/>
          <p:nvPr/>
        </p:nvSpPr>
        <p:spPr>
          <a:xfrm>
            <a:off x="502920" y="2084011"/>
            <a:ext cx="10570464" cy="37069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（2）第一小问成因</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根据材料二“某部文献中提到经商是受神明喜爱的职业</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并把为经商而周游各地的人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们与为神明作战的人相并提</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思想导向是“重商”倾向</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根据材料二“阿拉伯半岛在地理位置上沟通东</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成为天然的陆上商业要道</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得天独厚的地理优势；根据材料二“蒙昧时期</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贝都因人的主要生活</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方式虽然是游牧</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但他们也通过商业活动来获取生活资源”可知</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游牧经商传统。第二小问贡献</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根据材料</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二</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“阿拉伯文化主要是由阿拉伯本土文化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、伊斯兰文化以及希腊、波斯、罗马和印度等外来文化构成</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并在</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宗教、</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哲学、自然科学及人文科学等领域都曾取得举世瞩目的辉煌成就</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创造了辉煌灿烂的阿拉伯文</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；根据材料二</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“阿拉伯人把古代印度、中国文化成就介绍到西方</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又把阿拉伯的天文学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、医学知识和伊斯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兰教传播到中国等东方国家</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”可知</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传播了东西方文化</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促进了不同地区和国家之间的交流</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丰富了人们的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物质和精神生活</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结合所学可知</a:t>
            </a:r>
            <a:r>
              <a:rPr lang="zh-CN" altLang="en-US"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阿拉伯学者保存并传承了古希腊和罗马的文化</a:t>
            </a:r>
            <a:r>
              <a:rPr lang="zh-CN" altLang="en-US"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对欧洲思想解放运动具</a:t>
            </a:r>
            <a:endPar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有重要影响。</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43_1#2ffe3ed50?vaa=1&amp;vcp=1&amp;vop=1&amp;pid=6c0e5ca1f&amp;color=0,55,96&amp;vtp=1&amp;bt=1&amp;bbb=1&amp;hb=1"/>
          <p:cNvSpPr/>
          <p:nvPr/>
        </p:nvSpPr>
        <p:spPr>
          <a:xfrm>
            <a:off x="502920" y="2894271"/>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（1）主要特征</a:t>
            </a:r>
            <a:r>
              <a:rPr lang="zh-CN" altLang="en-US"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历史悠久</a:t>
            </a:r>
            <a:r>
              <a:rPr lang="zh-CN" altLang="en-US"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宗教意识浓厚且影响广泛</a:t>
            </a:r>
            <a:r>
              <a:rPr lang="zh-CN" altLang="en-US"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具有固有的文化传统</a:t>
            </a:r>
            <a:r>
              <a:rPr lang="zh-CN" altLang="en-US"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文明具有兼收并</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蓄的特点</a:t>
            </a:r>
            <a:r>
              <a:rPr lang="zh-CN" altLang="en-US"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交融了东西方专制主义制度</a:t>
            </a:r>
            <a:r>
              <a:rPr lang="zh-CN" altLang="en-US"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2）成因：得天独厚的地理优势；游牧经商传统</a:t>
            </a:r>
            <a:r>
              <a:rPr lang="zh-CN" altLang="en-US"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思想导向是“重商”倾向。</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贡</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献</a:t>
            </a:r>
            <a:r>
              <a:rPr lang="zh-CN" altLang="en-US"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创造了辉煌灿烂的阿拉伯文化</a:t>
            </a:r>
            <a:r>
              <a:rPr lang="zh-CN" altLang="en-US"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传播了东西方文化</a:t>
            </a:r>
            <a:r>
              <a:rPr lang="zh-CN" altLang="en-US"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促进了不同地区和国家之间的交流</a:t>
            </a:r>
            <a:r>
              <a:rPr lang="zh-CN" altLang="en-US"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丰富了人</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们的物</a:t>
            </a: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质和精神生活</a:t>
            </a:r>
            <a:r>
              <a:rPr lang="zh-CN" altLang="en-US"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对欧洲思想解放运动具有重要影响。</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44_1#3209e8083?htil=2&amp;vaa=1&amp;vcp=1&amp;vop=1&amp;pid=f99ee67e9&amp;color=0,55,96&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008153" y="2139002"/>
            <a:ext cx="2020824" cy="16459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44_2#3209e8083?htil=2&amp;vaa=1&amp;vcp=1&amp;vop=1&amp;pid=f99ee67e9&amp;color=0,55,96&amp;vtp=1&amp;bt=1&amp;bbb=1&amp;hb=1&amp;hs=1"/>
          <p:cNvSpPr/>
          <p:nvPr/>
        </p:nvSpPr>
        <p:spPr>
          <a:xfrm>
            <a:off x="502920" y="2074993"/>
            <a:ext cx="842162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[重庆市巴蜀中学校2025高二期中]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腓尼基字母是公元前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13世纪由居住在地中海沿</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岸的腓尼基人创造而成的字母文字</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。后来的希伯来字母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、希腊字母和拉丁字母等都</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可以追溯到腓尼基字母</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这反映出古代世界文明(</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AN.46_1#3209e8083.bracket?vaa=1&amp;vcp=1&amp;vop=1&amp;pid=f99ee67e9&amp;color=0,55,96&amp;vpa=11&amp;vtp=1"/>
          <p:cNvSpPr/>
          <p:nvPr/>
        </p:nvSpPr>
        <p:spPr>
          <a:xfrm>
            <a:off x="5486876" y="2899859"/>
            <a:ext cx="3190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5" name="QC_5_BD.44_3#3209e8083.choices?htil=2&amp;vaa=1&amp;vcp=1&amp;vop=1&amp;pid=f99ee67e9&amp;color=0,55,96&amp;vtp=1&amp;bbb=1&amp;hs=1"/>
          <p:cNvSpPr/>
          <p:nvPr/>
        </p:nvSpPr>
        <p:spPr>
          <a:xfrm>
            <a:off x="502920" y="3312227"/>
            <a:ext cx="8421624" cy="770255"/>
          </a:xfrm>
          <a:prstGeom prst="rect">
            <a:avLst/>
          </a:prstGeom>
          <a:noFill/>
        </p:spPr>
        <p:txBody>
          <a:bodyPr wrap="none" lIns="0" tIns="0" rIns="0" bIns="0" rtlCol="0" anchor="t"/>
          <a:lstStyle/>
          <a:p>
            <a:pPr latinLnBrk="1">
              <a:lnSpc>
                <a:spcPts val="3300"/>
              </a:lnSpc>
              <a:tabLst>
                <a:tab pos="431863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都来自同样的文化源头</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受到地理位置的影响较大</a:t>
            </a:r>
            <a:endParaRPr lang="en-US" altLang="zh-CN" sz="1800" dirty="0"/>
          </a:p>
          <a:p>
            <a:pPr latinLnBrk="1">
              <a:lnSpc>
                <a:spcPts val="3100"/>
              </a:lnSpc>
              <a:tabLst>
                <a:tab pos="431863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在交流借鉴中不断丰富</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具有农耕文明的显著特点</a:t>
            </a:r>
            <a:endParaRPr lang="en-US" altLang="zh-CN" sz="1800" dirty="0"/>
          </a:p>
        </p:txBody>
      </p:sp>
      <p:sp>
        <p:nvSpPr>
          <p:cNvPr id="6" name="QC_5_AS.45_1#3209e8083?vaa=1&amp;vcp=1&amp;vop=1&amp;pid=f99ee67e9&amp;color=0,55,96&amp;vtp=1&amp;bbb=1&amp;hb=1&amp;hs=1"/>
          <p:cNvSpPr/>
          <p:nvPr/>
        </p:nvSpPr>
        <p:spPr>
          <a:xfrm>
            <a:off x="502920" y="4132013"/>
            <a:ext cx="10570464" cy="16114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【解析】本题结合史料实证考查古代字母文字。根据材料可知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，地中海沿岸的腓尼基人创造的腓尼基字母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成为希伯来字母等的源头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，可见文明是在不断交流借鉴中丰富起来的，C项正确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；材料只表明希伯来字母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等源于腓尼基字母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，并不能以偏概全地认为所有的古代文明都来自同样的源头，排除A项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；材料中没有体</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现地理位置对文明发展的影响</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，排除B项；农耕文明的特点与材料信息无关，排除D项。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4">
                                            <p:bg/>
                                          </p:spTgt>
                                        </p:tgtEl>
                                        <p:attrNameLst>
                                          <p:attrName>style.visibility</p:attrName>
                                        </p:attrNameLst>
                                      </p:cBhvr>
                                      <p:to>
                                        <p:strVal val="visible"/>
                                      </p:to>
                                    </p:set>
                                    <p:animEffect transition="in" filter="fade">
                                      <p:cBhvr>
                                        <p:cTn id="34" dur="500"/>
                                        <p:tgtEl>
                                          <p:spTgt spid="4">
                                            <p:bg/>
                                          </p:spTgt>
                                        </p:tgtEl>
                                      </p:cBhvr>
                                    </p:animEffect>
                                    <p:anim calcmode="lin" valueType="num">
                                      <p:cBhvr>
                                        <p:cTn id="35" dur="500" fill="hold"/>
                                        <p:tgtEl>
                                          <p:spTgt spid="4">
                                            <p:bg/>
                                          </p:spTgt>
                                        </p:tgtEl>
                                        <p:attrNameLst>
                                          <p:attrName>ppt_x</p:attrName>
                                        </p:attrNameLst>
                                      </p:cBhvr>
                                      <p:tavLst>
                                        <p:tav tm="0">
                                          <p:val>
                                            <p:strVal val="#ppt_x"/>
                                          </p:val>
                                        </p:tav>
                                        <p:tav tm="100000">
                                          <p:val>
                                            <p:strVal val="#ppt_x"/>
                                          </p:val>
                                        </p:tav>
                                      </p:tavLst>
                                    </p:anim>
                                    <p:anim calcmode="lin" valueType="num">
                                      <p:cBhvr>
                                        <p:cTn id="36" dur="500" fill="hold"/>
                                        <p:tgtEl>
                                          <p:spTgt spid="4">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4">
                                            <p:txEl>
                                              <p:pRg st="0" end="0"/>
                                            </p:txEl>
                                          </p:spTgt>
                                        </p:tgtEl>
                                        <p:attrNameLst>
                                          <p:attrName>style.visibility</p:attrName>
                                        </p:attrNameLst>
                                      </p:cBhvr>
                                      <p:to>
                                        <p:strVal val="visible"/>
                                      </p:to>
                                    </p:set>
                                    <p:animEffect transition="in" filter="fade">
                                      <p:cBhvr>
                                        <p:cTn id="39" dur="500"/>
                                        <p:tgtEl>
                                          <p:spTgt spid="4">
                                            <p:txEl>
                                              <p:pRg st="0" end="0"/>
                                            </p:txEl>
                                          </p:spTgt>
                                        </p:tgtEl>
                                      </p:cBhvr>
                                    </p:animEffect>
                                    <p:anim calcmode="lin" valueType="num">
                                      <p:cBhvr>
                                        <p:cTn id="4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8_1#4e5a1e38d?vaa=1&amp;vcp=1&amp;vop=1&amp;pid=f99ee67e9&amp;color=0,55,96&amp;vtp=1&amp;bt=1&amp;bbb=1"/>
          <p:cNvSpPr/>
          <p:nvPr/>
        </p:nvSpPr>
        <p:spPr>
          <a:xfrm>
            <a:off x="502920" y="1688406"/>
            <a:ext cx="10570464" cy="313055"/>
          </a:xfrm>
          <a:prstGeom prst="rect">
            <a:avLst/>
          </a:prstGeom>
          <a:noFill/>
        </p:spPr>
        <p:txBody>
          <a:bodyPr wrap="none" lIns="0" tIns="0" rIns="0" bIns="0" rtlCol="0" anchor="t"/>
          <a:lstStyle/>
          <a:p>
            <a:pPr algn="l" latinLnBrk="1">
              <a:lnSpc>
                <a:spcPts val="27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[河南开封2025高二期中]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下表所示内容摘编自《汉谟拉比法典》。</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这些法律规定(</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graphicFrame>
        <p:nvGraphicFramePr>
          <p:cNvPr id="30" name="QC_5_BD.48_2#4e5a1e38d?colgroup=7,37&amp;vaa=1&amp;vcp=1&amp;vop=1&amp;pid=f99ee67e9&amp;color=0,55,96&amp;vtp=1&amp;bbb=1&amp;hb=1"/>
          <p:cNvGraphicFramePr>
            <a:graphicFrameLocks noGrp="1"/>
          </p:cNvGraphicFramePr>
          <p:nvPr/>
        </p:nvGraphicFramePr>
        <p:xfrm>
          <a:off x="502920" y="2135445"/>
          <a:ext cx="10543032" cy="1474280"/>
        </p:xfrm>
        <a:graphic>
          <a:graphicData uri="http://schemas.openxmlformats.org/drawingml/2006/table">
            <a:tbl>
              <a:tblPr/>
              <a:tblGrid>
                <a:gridCol w="1783080"/>
                <a:gridCol w="8759952"/>
              </a:tblGrid>
              <a:tr h="375095">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内容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76555">
                <a:tc>
                  <a:txBody>
                    <a:bodyPr/>
                    <a:lstStyle/>
                    <a:p>
                      <a:pPr algn="ctr" latinLnBrk="1" hangingPunct="0">
                        <a:lnSpc>
                          <a:spcPts val="26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第150条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6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如果一个人把田园</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房屋或财产送给了他的妻子</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那么在他死后孩子不得向她索取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22630">
                <a:tc>
                  <a:txBody>
                    <a:bodyPr/>
                    <a:lstStyle/>
                    <a:p>
                      <a:pPr algn="ctr" latinLnBrk="1" hangingPunct="0">
                        <a:lnSpc>
                          <a:spcPts val="26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第166条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8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父亲死后</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当兄弟们分家时</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对于没有娶妻的（年幼的）小兄弟</a:t>
                      </a:r>
                      <a:r>
                        <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除去他自己的一份</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5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外</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应从父亲的家产中另给他作聘金的银子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5_AN.50_1#4e5a1e38d.bracket?vaa=1&amp;vcp=1&amp;vop=1&amp;pid=f99ee67e9&amp;color=0,55,96&amp;vpa=12&amp;vtp=1"/>
          <p:cNvSpPr/>
          <p:nvPr/>
        </p:nvSpPr>
        <p:spPr>
          <a:xfrm>
            <a:off x="9061990" y="1688406"/>
            <a:ext cx="331788" cy="316040"/>
          </a:xfrm>
          <a:prstGeom prst="rect">
            <a:avLst/>
          </a:prstGeom>
          <a:noFill/>
        </p:spPr>
        <p:txBody>
          <a:bodyPr wrap="none" lIns="0" tIns="0" rIns="0" bIns="0" rtlCol="0" anchor="t"/>
          <a:lstStyle/>
          <a:p>
            <a:pPr algn="ctr" latinLnBrk="1">
              <a:lnSpc>
                <a:spcPts val="27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5" name="QC_5_BD.48_3#4e5a1e38d.choices?vaa=1&amp;vcp=1&amp;vop=1&amp;pid=f99ee67e9&amp;color=0,55,96&amp;vtp=1&amp;bbb=1"/>
          <p:cNvSpPr/>
          <p:nvPr/>
        </p:nvSpPr>
        <p:spPr>
          <a:xfrm>
            <a:off x="502920" y="3748345"/>
            <a:ext cx="10570464" cy="659130"/>
          </a:xfrm>
          <a:prstGeom prst="rect">
            <a:avLst/>
          </a:prstGeom>
          <a:noFill/>
        </p:spPr>
        <p:txBody>
          <a:bodyPr wrap="none" lIns="0" tIns="0" rIns="0" bIns="0" rtlCol="0" anchor="t"/>
          <a:lstStyle/>
          <a:p>
            <a:pPr latinLnBrk="1">
              <a:lnSpc>
                <a:spcPts val="28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强调私有财产不可侵犯</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以维护公平与正义为基本原则</a:t>
            </a:r>
            <a:endParaRPr lang="en-US" altLang="zh-CN" sz="1800" dirty="0"/>
          </a:p>
          <a:p>
            <a:pPr latinLnBrk="1">
              <a:lnSpc>
                <a:spcPts val="26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蕴含着鲜明的契约精神</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注重和谐社会关系来维护统治</a:t>
            </a:r>
            <a:endParaRPr lang="en-US" altLang="zh-CN" sz="1800" dirty="0"/>
          </a:p>
        </p:txBody>
      </p:sp>
      <p:sp>
        <p:nvSpPr>
          <p:cNvPr id="6" name="QC_5_AS.49_1#4e5a1e38d?vaa=1&amp;vcp=1&amp;vop=1&amp;pid=f99ee67e9&amp;color=0,55,96&amp;vtp=1&amp;bbb=1&amp;hb=1"/>
          <p:cNvSpPr/>
          <p:nvPr/>
        </p:nvSpPr>
        <p:spPr>
          <a:xfrm>
            <a:off x="502920" y="4438590"/>
            <a:ext cx="10570464" cy="1719390"/>
          </a:xfrm>
          <a:prstGeom prst="rect">
            <a:avLst/>
          </a:prstGeom>
          <a:noFill/>
        </p:spPr>
        <p:txBody>
          <a:bodyPr wrap="none" lIns="0" tIns="0" rIns="0" bIns="0" rtlCol="0" anchor="t"/>
          <a:lstStyle/>
          <a:p>
            <a:pPr algn="l" latinLnBrk="1">
              <a:lnSpc>
                <a:spcPts val="28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【解析】本题结合历史解释考查《汉谟拉比法典》。材料体现了对家庭内部成员关系的协调</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，旨在维护家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8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庭内部的和谐</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，这是统治者为了维护统治和社会稳定而采取的一种手段，D项正确；第</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150条体现了妻子对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8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丈夫赠予财产的所有权</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，第166条涉及的是家庭内部的财产分配，材料主旨并不是私有财产的保护，</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8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；这些法律规定更多体现了家庭内部的财产分配和关系协调，并非以维护公平正义为基本原则，</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5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；材料反映的是法律的规定，没有涉及契约的签订和执行，排除C项。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fade">
                                      <p:cBhvr>
                                        <p:cTn id="32" dur="500"/>
                                        <p:tgtEl>
                                          <p:spTgt spid="6">
                                            <p:txEl>
                                              <p:pRg st="4" end="4"/>
                                            </p:txEl>
                                          </p:spTgt>
                                        </p:tgtEl>
                                      </p:cBhvr>
                                    </p:animEffect>
                                    <p:anim calcmode="lin" valueType="num">
                                      <p:cBhvr>
                                        <p:cTn id="3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4">
                                            <p:bg/>
                                          </p:spTgt>
                                        </p:tgtEl>
                                        <p:attrNameLst>
                                          <p:attrName>style.visibility</p:attrName>
                                        </p:attrNameLst>
                                      </p:cBhvr>
                                      <p:to>
                                        <p:strVal val="visible"/>
                                      </p:to>
                                    </p:set>
                                    <p:animEffect transition="in" filter="fade">
                                      <p:cBhvr>
                                        <p:cTn id="39" dur="500"/>
                                        <p:tgtEl>
                                          <p:spTgt spid="4">
                                            <p:bg/>
                                          </p:spTgt>
                                        </p:tgtEl>
                                      </p:cBhvr>
                                    </p:animEffect>
                                    <p:anim calcmode="lin" valueType="num">
                                      <p:cBhvr>
                                        <p:cTn id="40" dur="500" fill="hold"/>
                                        <p:tgtEl>
                                          <p:spTgt spid="4">
                                            <p:bg/>
                                          </p:spTgt>
                                        </p:tgtEl>
                                        <p:attrNameLst>
                                          <p:attrName>ppt_x</p:attrName>
                                        </p:attrNameLst>
                                      </p:cBhvr>
                                      <p:tavLst>
                                        <p:tav tm="0">
                                          <p:val>
                                            <p:strVal val="#ppt_x"/>
                                          </p:val>
                                        </p:tav>
                                        <p:tav tm="100000">
                                          <p:val>
                                            <p:strVal val="#ppt_x"/>
                                          </p:val>
                                        </p:tav>
                                      </p:tavLst>
                                    </p:anim>
                                    <p:anim calcmode="lin" valueType="num">
                                      <p:cBhvr>
                                        <p:cTn id="41" dur="500" fill="hold"/>
                                        <p:tgtEl>
                                          <p:spTgt spid="4">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4">
                                            <p:txEl>
                                              <p:pRg st="0" end="0"/>
                                            </p:txEl>
                                          </p:spTgt>
                                        </p:tgtEl>
                                        <p:attrNameLst>
                                          <p:attrName>style.visibility</p:attrName>
                                        </p:attrNameLst>
                                      </p:cBhvr>
                                      <p:to>
                                        <p:strVal val="visible"/>
                                      </p:to>
                                    </p:set>
                                    <p:animEffect transition="in" filter="fade">
                                      <p:cBhvr>
                                        <p:cTn id="44" dur="500"/>
                                        <p:tgtEl>
                                          <p:spTgt spid="4">
                                            <p:txEl>
                                              <p:pRg st="0" end="0"/>
                                            </p:txEl>
                                          </p:spTgt>
                                        </p:tgtEl>
                                      </p:cBhvr>
                                    </p:animEffect>
                                    <p:anim calcmode="lin" valueType="num">
                                      <p:cBhvr>
                                        <p:cTn id="4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2#84bc8151d.fixed?vcp=1&amp;pid=e7192c066&amp;color=0,55,96&amp;tib=255,255,255&amp;vtp=1" descr="preencoded.png"/>
          <p:cNvPicPr>
            <a:picLocks noChangeAspect="1"/>
          </p:cNvPicPr>
          <p:nvPr/>
        </p:nvPicPr>
        <p:blipFill>
          <a:blip r:embed="rId1"/>
          <a:stretch>
            <a:fillRect/>
          </a:stretch>
        </p:blipFill>
        <p:spPr>
          <a:xfrm>
            <a:off x="649224" y="2624328"/>
            <a:ext cx="3419856" cy="1188720"/>
          </a:xfrm>
          <a:prstGeom prst="rect">
            <a:avLst/>
          </a:prstGeom>
        </p:spPr>
      </p:pic>
      <p:sp>
        <p:nvSpPr>
          <p:cNvPr id="3" name="C_2_BD#84bc8151d.fixed?vcp=1&amp;pid=e7192c066&amp;color=61,88,159&amp;vtp=1&amp;bbb=1"/>
          <p:cNvSpPr/>
          <p:nvPr/>
        </p:nvSpPr>
        <p:spPr>
          <a:xfrm>
            <a:off x="649224" y="2624328"/>
            <a:ext cx="2916936" cy="1225296"/>
          </a:xfrm>
          <a:prstGeom prst="rect">
            <a:avLst/>
          </a:prstGeom>
          <a:noFill/>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第3课</a:t>
            </a:r>
            <a:endParaRPr lang="en-US" altLang="zh-CN" sz="5400" dirty="0"/>
          </a:p>
        </p:txBody>
      </p:sp>
      <p:sp>
        <p:nvSpPr>
          <p:cNvPr id="4" name="C_2_BD#84bc8151d.fixed?vcp=1&amp;pid=e7192c066&amp;color=61,88,159&amp;vtp=1&amp;bbb=1"/>
          <p:cNvSpPr/>
          <p:nvPr/>
        </p:nvSpPr>
        <p:spPr>
          <a:xfrm>
            <a:off x="4251960" y="2267712"/>
            <a:ext cx="7918704" cy="1911096"/>
          </a:xfrm>
          <a:prstGeom prst="rect">
            <a:avLst/>
          </a:prstGeom>
          <a:noFill/>
        </p:spPr>
        <p:txBody>
          <a:bodyPr wrap="none" lIns="0" tIns="0" rIns="0" bIns="0" rtlCol="0" anchor="ctr"/>
          <a:lstStyle/>
          <a:p>
            <a:pPr algn="l" latinLnBrk="1">
              <a:lnSpc>
                <a:spcPts val="6600"/>
              </a:lnSpc>
            </a:pPr>
            <a:r>
              <a:rPr lang="en-US" altLang="zh-CN" sz="5400" b="0" i="0" dirty="0">
                <a:solidFill>
                  <a:srgbClr val="3D589F"/>
                </a:solidFill>
                <a:latin typeface="印品黑体" pitchFamily="34" charset="0"/>
                <a:ea typeface="印品黑体" pitchFamily="34" charset="-122"/>
                <a:cs typeface="印品黑体" pitchFamily="34" charset="-120"/>
              </a:rPr>
              <a:t>古代西亚、非洲文化</a:t>
            </a:r>
            <a:endParaRPr lang="en-US" altLang="zh-CN" sz="54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目录1:84bc8151d?lid=f1e29a99d&amp;cid=f1e29a99d&amp;vtp=1&amp;bt=1&amp;bbb=1"/>
          <p:cNvSpPr/>
          <p:nvPr/>
        </p:nvSpPr>
        <p:spPr>
          <a:xfrm>
            <a:off x="5943600" y="1728216"/>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古代西亚文化    重点</a:t>
            </a:r>
            <a:endParaRPr lang="en-US" altLang="zh-CN" sz="1600" dirty="0"/>
          </a:p>
        </p:txBody>
      </p:sp>
      <p:sp>
        <p:nvSpPr>
          <p:cNvPr id="3" name="C_1#目录1:84bc8151d?lid=e306c40b5&amp;cid=e306c40b5&amp;vtp=1&amp;bbb=1"/>
          <p:cNvSpPr/>
          <p:nvPr/>
        </p:nvSpPr>
        <p:spPr>
          <a:xfrm>
            <a:off x="5943600" y="2011680"/>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古代埃及文化    基础</a:t>
            </a:r>
            <a:endParaRPr lang="en-US" altLang="zh-CN" sz="1600" dirty="0"/>
          </a:p>
        </p:txBody>
      </p:sp>
      <p:sp>
        <p:nvSpPr>
          <p:cNvPr id="4" name="C_1#目录1:84bc8151d?lid=d310e49b3&amp;cid=d310e49b3&amp;vtp=1&amp;bbb=1"/>
          <p:cNvSpPr/>
          <p:nvPr/>
        </p:nvSpPr>
        <p:spPr>
          <a:xfrm>
            <a:off x="5943600" y="2304288"/>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知识点3</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阿拉伯文化    基础</a:t>
            </a:r>
            <a:endParaRPr lang="en-US" altLang="zh-CN" sz="1600" dirty="0"/>
          </a:p>
        </p:txBody>
      </p:sp>
      <p:sp>
        <p:nvSpPr>
          <p:cNvPr id="5" name="C_1#目录1:84bc8151d?lid=6ba8fb8ad&amp;cid=6ba8fb8ad&amp;vtp=1&amp;bbb=1">
            <a:hlinkClick r:id="rId1" action="ppaction://hlinksldjump"/>
          </p:cNvPr>
          <p:cNvSpPr/>
          <p:nvPr/>
        </p:nvSpPr>
        <p:spPr>
          <a:xfrm>
            <a:off x="5943600" y="4215892"/>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要点1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两河流域文明和古埃及文明的差异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6" name="C_1#目录1:84bc8151d?lid=6c7332f48&amp;cid=6c7332f48&amp;vtp=1&amp;bbb=1">
            <a:hlinkClick r:id="rId2" action="ppaction://hlinksldjump"/>
          </p:cNvPr>
          <p:cNvSpPr/>
          <p:nvPr/>
        </p:nvSpPr>
        <p:spPr>
          <a:xfrm>
            <a:off x="5943600" y="4499610"/>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要点2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阿拉伯帝国对世界文化的贡献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7" name="C_1#目录1:84bc8151d?lid=04fd30c14&amp;cid=04fd30c14&amp;vtp=1&amp;bbb=1"/>
          <p:cNvSpPr/>
          <p:nvPr/>
        </p:nvSpPr>
        <p:spPr>
          <a:xfrm>
            <a:off x="5943600" y="4975479"/>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史料1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古代西亚、古代埃及文明</a:t>
            </a:r>
            <a:endParaRPr lang="en-US" altLang="zh-CN" sz="1600" dirty="0"/>
          </a:p>
        </p:txBody>
      </p:sp>
      <p:sp>
        <p:nvSpPr>
          <p:cNvPr id="8" name="C_1#目录1:84bc8151d?lid=e8ad29e31&amp;cid=e8ad29e31&amp;vtp=1&amp;bbb=1"/>
          <p:cNvSpPr/>
          <p:nvPr/>
        </p:nvSpPr>
        <p:spPr>
          <a:xfrm>
            <a:off x="5943600" y="5259197"/>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史料2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阿拉伯文化对世界文化作出的贡献</a:t>
            </a:r>
            <a:endParaRPr lang="en-US" altLang="zh-CN" sz="1600"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6ba8fb8ad?vcp=1&amp;pid=6ba9b528d&amp;color=101,101,255&amp;vtp=1&amp;bt=1&amp;bbb=1"/>
          <p:cNvSpPr/>
          <p:nvPr/>
        </p:nvSpPr>
        <p:spPr>
          <a:xfrm>
            <a:off x="502920" y="1508760"/>
            <a:ext cx="10570464" cy="812800"/>
          </a:xfrm>
          <a:prstGeom prst="rect">
            <a:avLst/>
          </a:prstGeom>
          <a:noFill/>
        </p:spPr>
        <p:txBody>
          <a:bodyPr wrap="none" lIns="0" tIns="0" rIns="0" bIns="0" rtlCol="0" anchor="t"/>
          <a:lstStyle/>
          <a:p>
            <a:pPr algn="l" latinLnBrk="1">
              <a:lnSpc>
                <a:spcPts val="3400"/>
              </a:lnSpc>
            </a:pP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要点1</a:t>
            </a:r>
            <a:r>
              <a:rPr lang="en-US" altLang="zh-CN" sz="2000" b="0" i="0" dirty="0">
                <a:solidFill>
                  <a:srgbClr val="6565FF"/>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两河流域文明和古埃及文明的差异</a:t>
            </a:r>
            <a:endParaRPr lang="en-US" altLang="zh-CN" sz="2000" dirty="0"/>
          </a:p>
        </p:txBody>
      </p:sp>
      <p:sp>
        <p:nvSpPr>
          <p:cNvPr id="3" name="P_5_BD#215b3e388?vcp=1&amp;pid=6ba8fb8ad&amp;color=0,55,96&amp;vtp=1&amp;bbb=1&amp;hb=1"/>
          <p:cNvSpPr/>
          <p:nvPr/>
        </p:nvSpPr>
        <p:spPr>
          <a:xfrm>
            <a:off x="502920" y="1940623"/>
            <a:ext cx="10570464" cy="2864295"/>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1.自然环境：</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虽然两者都是灌溉农业</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但地理环境的不同让埃及更容易形成集权统治</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，相对安全的地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理位置使埃及不会像两河流域那样经常受到外族侵扰。</a:t>
            </a:r>
            <a:endParaRPr lang="en-US" altLang="zh-CN" sz="1800" dirty="0"/>
          </a:p>
          <a:p>
            <a:pPr latinLnBrk="1">
              <a:lnSpc>
                <a:spcPts val="33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.政治形态：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两河流域复杂的政治环境使其政治格局不停发生改变</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同时王权受到各种制约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，因此两</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河流域文明没有君神一体的特征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；埃及的政治状况不同于两河流域，</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埃及经济发展要求建立相对集中的统</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治</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这为埃及形成君神一体的法老集权统治提供了基础和条件。</a:t>
            </a:r>
            <a:endParaRPr lang="en-US" altLang="zh-CN" sz="1800" dirty="0"/>
          </a:p>
          <a:p>
            <a:pPr latinLnBrk="1">
              <a:lnSpc>
                <a:spcPts val="33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.经济形态：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两河流域和古埃及文明都在沿河地区发展农业</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但不同的是两河流域的商业比较发达</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古埃及以农业为主</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a:t>
            </a:r>
            <a:endParaRPr lang="en-US" altLang="zh-CN"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215b3e388?vcp=1&amp;pid=6ba8fb8ad&amp;color=0,55,96&amp;mp=1&amp;vtp=1&amp;bt=1&amp;bbb=1&amp;hb=1"/>
          <p:cNvSpPr/>
          <p:nvPr/>
        </p:nvSpPr>
        <p:spPr>
          <a:xfrm>
            <a:off x="502920" y="1856586"/>
            <a:ext cx="10570464" cy="411861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4.宗教信仰：</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两河流域基本上信奉多神教，埃及则是以一神教为特色；古埃及人特别关心来世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，而两</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河流域人追求的是现世的福祉而非永生和来世的享乐。</a:t>
            </a:r>
            <a:endParaRPr lang="en-US" altLang="zh-CN" sz="1800" dirty="0"/>
          </a:p>
          <a:p>
            <a:pPr latinLnBrk="1">
              <a:lnSpc>
                <a:spcPts val="33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.法律方面：</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古巴比伦人留给人类宝贵的文化遗产之一就是《汉谟拉比法典</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》，它是世界上现存最早</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的较为完整的成文法典</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；而古埃及人在法律观念上，</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认为法老就是最终裁决者。</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376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6.文字方面：</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苏美尔人创造了著名的楔形文字，古代埃及人创造了独特的象形文字。</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b="1" i="0" strike="noStrike" kern="1200" cap="none" spc="0" normalizeH="0" baseline="0" noProof="0">
                <a:ln>
                  <a:noFill/>
                </a:ln>
                <a:solidFill>
                  <a:srgbClr val="003760"/>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7.文学方面：</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古埃及文学丰富多样,有神话、诗歌、哲理故事和散文故事等；苏美尔的文学作品中最具</a:t>
            </a:r>
            <a:endParaRPr kumimoji="0" lang="en-US" altLang="zh-CN" sz="1800" b="0"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分量的是史诗《吉尔伽美什》,这是目前所知世界上最早的史诗。</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b="1" i="0" strike="noStrike" kern="1200" cap="none" spc="0" normalizeH="0" baseline="0" noProof="0">
                <a:ln>
                  <a:noFill/>
                </a:ln>
                <a:solidFill>
                  <a:srgbClr val="003760"/>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8.建筑雕刻：</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古埃及的建筑和雕刻受宗教追求来世的影响较大，建筑主要是金字塔和神庙；古巴比伦</a:t>
            </a:r>
            <a:endParaRPr kumimoji="0" lang="en-US" altLang="zh-CN" sz="1800" b="0"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的建筑继承了苏美尔人的一些艺术特点，著名的有空中花园等。</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100"/>
              </a:lnSpc>
              <a:spcBef>
                <a:spcPts val="0"/>
              </a:spcBef>
              <a:spcAft>
                <a:spcPts val="0"/>
              </a:spcAft>
              <a:buClrTx/>
              <a:buSzTx/>
              <a:buFontTx/>
              <a:buNone/>
              <a:defRPr/>
            </a:pPr>
            <a:r>
              <a:rPr kumimoji="0" lang="en-US" altLang="zh-CN" b="1" i="0" strike="noStrike" kern="1200" cap="none" spc="0" normalizeH="0" baseline="0" noProof="0">
                <a:ln>
                  <a:noFill/>
                </a:ln>
                <a:solidFill>
                  <a:srgbClr val="003760"/>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9.自然科学：</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在天文学领域，埃及人发明了“太阳历”。苏美尔人发明了60进制。</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#9</a:t>
            </a:r>
            <a:endParaRPr lang="en-US" altLang="zh-CN"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a54c22fc7?vaa=1&amp;vcp=1&amp;vop=1&amp;pid=6ba8fb8ad&amp;color=0,55,96&amp;vtp=1&amp;bt=1&amp;bbb=1&amp;hb=1"/>
          <p:cNvSpPr/>
          <p:nvPr/>
        </p:nvSpPr>
        <p:spPr>
          <a:xfrm>
            <a:off x="502920" y="1744603"/>
            <a:ext cx="10570464" cy="11544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例1</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[河南省实验中学2025高二期末]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古代美索不达米亚人是现实主义者</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，不具有古埃及人那种来世复生</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的思想</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。他们认为死亡是人生命的终结，更关心现实和实际的问题，重视以法律规范社会秩序</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，稳定社会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的混乱与动荡</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这反映了(</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3_1#a54c22fc7.bracket?vaa=1&amp;vcp=1&amp;vop=1&amp;pid=6ba8fb8ad&amp;color=0,55,96&amp;vpa=1&amp;vtp=1"/>
          <p:cNvSpPr/>
          <p:nvPr/>
        </p:nvSpPr>
        <p:spPr>
          <a:xfrm>
            <a:off x="3200876" y="2546862"/>
            <a:ext cx="3190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5_BD.1_2#a54c22fc7.choices?vaa=1&amp;vcp=1&amp;vop=1&amp;pid=6ba8fb8ad&amp;color=0,55,96&amp;vtp=1&amp;bbb=1"/>
          <p:cNvSpPr/>
          <p:nvPr/>
        </p:nvSpPr>
        <p:spPr>
          <a:xfrm>
            <a:off x="502920" y="2939610"/>
            <a:ext cx="10570464" cy="748030"/>
          </a:xfrm>
          <a:prstGeom prst="rect">
            <a:avLst/>
          </a:prstGeom>
          <a:noFill/>
        </p:spPr>
        <p:txBody>
          <a:bodyPr wrap="none" lIns="0" tIns="0" rIns="0" bIns="0" rtlCol="0" anchor="t"/>
          <a:lstStyle/>
          <a:p>
            <a:pPr latinLnBrk="1">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古美索不达米亚人的生活安宁富足</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古代埃及重视宗教神权统治</a:t>
            </a:r>
            <a:endParaRPr lang="en-US" altLang="zh-CN" sz="1800" dirty="0"/>
          </a:p>
          <a:p>
            <a:pPr latinLnBrk="1">
              <a:lnSpc>
                <a:spcPts val="30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地理环境对早期文明有着深刻影响</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两河流域居民宗教观念淡薄</a:t>
            </a:r>
            <a:endParaRPr lang="en-US" altLang="zh-CN" sz="1800" dirty="0"/>
          </a:p>
        </p:txBody>
      </p:sp>
      <p:sp>
        <p:nvSpPr>
          <p:cNvPr id="5" name="QC_5_AS.2_1#a54c22fc7?vaa=1&amp;vcp=1&amp;vop=1&amp;pid=6ba8fb8ad&amp;color=0,55,96&amp;vtp=1&amp;bbb=1&amp;hb=1"/>
          <p:cNvSpPr/>
          <p:nvPr/>
        </p:nvSpPr>
        <p:spPr>
          <a:xfrm>
            <a:off x="502920" y="3739710"/>
            <a:ext cx="10570464" cy="236709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【解析】本题考查古代两河流域文明、古埃及文明以及地理环境对早期文明的影响。在古代埃及</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，尼罗河</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有规律地涨潮</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、泛滥、退落，使古埃及人有规律地进行农耕、作息等，不会严重打乱人们的社会生活</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两河流域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，河流毫无规律大肆泛滥，文明时常受到威胁</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，人们只能竭尽心力地考虑一些更加现实和实际的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问题</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，把更多的时间服务于现世，而非来世，C项正确；古代人类生产力水平低，“生活安宁富足</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”的说法</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错误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，排除A项；材料强调的是古代美索不达米亚人，也未涉及古代埃及的政治统治方式，排除B项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代美索不达米亚人同样有浓厚的宗教观念</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，D项与史实不符，排除D项。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6c7332f48?vcp=1&amp;pid=6ba9b528d&amp;color=101,101,255&amp;vtp=1&amp;bt=1&amp;bbb=1"/>
          <p:cNvSpPr/>
          <p:nvPr/>
        </p:nvSpPr>
        <p:spPr>
          <a:xfrm>
            <a:off x="502920" y="1508760"/>
            <a:ext cx="10570464" cy="812800"/>
          </a:xfrm>
          <a:prstGeom prst="rect">
            <a:avLst/>
          </a:prstGeom>
          <a:noFill/>
        </p:spPr>
        <p:txBody>
          <a:bodyPr wrap="none" lIns="0" tIns="0" rIns="0" bIns="0" rtlCol="0" anchor="t"/>
          <a:lstStyle/>
          <a:p>
            <a:pPr algn="l" latinLnBrk="1">
              <a:lnSpc>
                <a:spcPts val="3400"/>
              </a:lnSpc>
            </a:pP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要点2</a:t>
            </a:r>
            <a:r>
              <a:rPr lang="en-US" altLang="zh-CN" sz="2000" b="0" i="0" dirty="0">
                <a:solidFill>
                  <a:srgbClr val="6565FF"/>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阿拉伯帝国对世界文化的贡献</a:t>
            </a:r>
            <a:endParaRPr lang="en-US" altLang="zh-CN" sz="2000" dirty="0"/>
          </a:p>
        </p:txBody>
      </p:sp>
      <p:sp>
        <p:nvSpPr>
          <p:cNvPr id="3" name="P_5_BD#61146322e?vcp=1&amp;pid=6c7332f48&amp;color=0,55,96&amp;vtp=1&amp;bbb=1&amp;hb=1"/>
          <p:cNvSpPr/>
          <p:nvPr/>
        </p:nvSpPr>
        <p:spPr>
          <a:xfrm>
            <a:off x="502920" y="1940623"/>
            <a:ext cx="10570464" cy="28689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阿拉伯帝国对世界文化发展作出了卓越贡献，不仅传承了古希腊罗马等文化，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更催化了欧洲文艺复兴，</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深刻重塑了世界文明格局</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.保存与传播古典文明</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百年翻译运动：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系统翻译并保存了古希腊、古罗马、波斯、印度等地的哲学、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科学及医学典籍，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使这些濒临失传的文明成果得以延续</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智慧宫：</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哈里发在巴格达设立“智慧宫”，汇集多族裔学者进行学术研究、交流讨论与著述</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，形</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成学术繁荣景象</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61146322e?vcp=1&amp;pid=6c7332f48&amp;color=0,55,96&amp;vtp=1&amp;bt=1&amp;bbb=1"/>
          <p:cNvSpPr/>
          <p:nvPr/>
        </p:nvSpPr>
        <p:spPr>
          <a:xfrm>
            <a:off x="502920" y="1835313"/>
            <a:ext cx="10570464" cy="4123055"/>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2.多领域成就</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数学：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现代通用的“阿拉伯数字”（即印度数字符号）由阿拉伯人传入欧洲。</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天文学：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（宗教需求）推动精密天文观测；星盘等仪器的改进；先进的天体运行理论。</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医学：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《医学集成》《医典》《医学宝鉴》。</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文学与艺术：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《一千零一夜》（《天方夜谭》）；伊斯兰建筑风格（</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如清真寺穹顶）。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376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3.促进东西方文化交流</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b="0" i="0" strike="noStrike" kern="1200" cap="none" spc="0" normalizeH="0" baseline="0" noProof="0">
                <a:ln>
                  <a:noFill/>
                </a:ln>
                <a:solidFill>
                  <a:srgbClr val="003760"/>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a:t>
            </a:r>
            <a:r>
              <a:rPr kumimoji="0" lang="en-US" altLang="zh-CN" sz="1800" b="1"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技术传播：</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将中国发明、印度作物种植技术传入欧洲；向中国传入阿拉伯天文学、医学知识及</a:t>
            </a:r>
            <a:endParaRPr kumimoji="0" lang="en-US" altLang="zh-CN" sz="1800" b="0"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伊斯兰文化。</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b="0" i="0" strike="noStrike" kern="1200" cap="none" spc="0" normalizeH="0" baseline="0" noProof="0">
                <a:ln>
                  <a:noFill/>
                </a:ln>
                <a:solidFill>
                  <a:srgbClr val="003760"/>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a:t>
            </a:r>
            <a:r>
              <a:rPr kumimoji="0" lang="en-US" altLang="zh-CN" sz="1800" b="1"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农作物推广：</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引入中国柑橘、印度芒果、非洲高粱等作物，推动农业交流。</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100"/>
              </a:lnSpc>
              <a:spcBef>
                <a:spcPts val="0"/>
              </a:spcBef>
              <a:spcAft>
                <a:spcPts val="0"/>
              </a:spcAft>
              <a:buClrTx/>
              <a:buSzTx/>
              <a:buFontTx/>
              <a:buNone/>
              <a:defRPr/>
            </a:pPr>
            <a:r>
              <a:rPr kumimoji="0" lang="en-US" altLang="zh-CN" b="0" i="0" strike="noStrike" kern="1200" cap="none" normalizeH="0" baseline="0" noProof="0">
                <a:ln>
                  <a:noFill/>
                </a:ln>
                <a:solidFill>
                  <a:srgbClr val="003760"/>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5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（3）</a:t>
            </a:r>
            <a:r>
              <a:rPr kumimoji="0" lang="en-US" altLang="zh-CN" sz="1800" b="1" i="0" u="none" strike="noStrike" kern="1200" cap="none" spc="-5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贸易网络建设：</a:t>
            </a:r>
            <a:r>
              <a:rPr kumimoji="0" lang="en-US" altLang="zh-CN" sz="1800" b="0" i="0" u="none" strike="noStrike" kern="1200" cap="none" spc="-5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控制丝绸之路与印度洋商路，阿拉伯商人成为亚欧非贸易与文化交流的核心使者。</a:t>
            </a:r>
            <a:endParaRPr lang="en-US" altLang="zh-CN" sz="1800" dirty="0"/>
          </a:p>
        </p:txBody>
      </p:sp>
    </p:spTree>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8395</Words>
  <Application>WPS 演示</Application>
  <PresentationFormat>宽屏</PresentationFormat>
  <Paragraphs>324</Paragraphs>
  <Slides>29</Slides>
  <Notes>29</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29</vt:i4>
      </vt:variant>
    </vt:vector>
  </HeadingPairs>
  <TitlesOfParts>
    <vt:vector size="51" baseType="lpstr">
      <vt:lpstr>Arial</vt:lpstr>
      <vt:lpstr>宋体</vt:lpstr>
      <vt:lpstr>Wingdings</vt:lpstr>
      <vt:lpstr>微软雅黑</vt:lpstr>
      <vt:lpstr>微软雅黑</vt:lpstr>
      <vt:lpstr>Arial (正文)</vt:lpstr>
      <vt:lpstr>Arial (正文)</vt:lpstr>
      <vt:lpstr>Arial (正文)</vt:lpstr>
      <vt:lpstr>印品黑体</vt:lpstr>
      <vt:lpstr>印品黑体</vt:lpstr>
      <vt:lpstr>印品黑体</vt:lpstr>
      <vt:lpstr>黑体</vt:lpstr>
      <vt:lpstr>Times New Roman</vt:lpstr>
      <vt:lpstr>Times New Roman</vt:lpstr>
      <vt:lpstr>宋体</vt:lpstr>
      <vt:lpstr>Calibri</vt:lpstr>
      <vt:lpstr>等线</vt:lpstr>
      <vt:lpstr>仿宋</vt:lpstr>
      <vt:lpstr>仿宋</vt:lpstr>
      <vt:lpstr>Arial Unicode MS</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噫吁嚱盒盒</cp:lastModifiedBy>
  <cp:revision>7</cp:revision>
  <dcterms:created xsi:type="dcterms:W3CDTF">2025-10-24T08:42:00Z</dcterms:created>
  <dcterms:modified xsi:type="dcterms:W3CDTF">2025-10-27T08:27:09Z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803D850614744DC1BCBDCA07832B9047_13</vt:lpwstr>
  </property>
  <property fmtid="{D5CDD505-2E9C-101B-9397-08002B2CF9AE}" pid="3" name="KSOProductBuildVer">
    <vt:lpwstr>2052-12.1.0.23125</vt:lpwstr>
  </property>
</Properties>
</file>